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324" r:id="rId3"/>
    <p:sldId id="290" r:id="rId4"/>
    <p:sldId id="326" r:id="rId5"/>
    <p:sldId id="327" r:id="rId6"/>
    <p:sldId id="325" r:id="rId7"/>
    <p:sldId id="320" r:id="rId8"/>
    <p:sldId id="314" r:id="rId9"/>
    <p:sldId id="313" r:id="rId10"/>
    <p:sldId id="315" r:id="rId11"/>
    <p:sldId id="316" r:id="rId12"/>
    <p:sldId id="317" r:id="rId13"/>
    <p:sldId id="328" r:id="rId14"/>
    <p:sldId id="318" r:id="rId15"/>
    <p:sldId id="322" r:id="rId16"/>
    <p:sldId id="329" r:id="rId17"/>
    <p:sldId id="330" r:id="rId18"/>
    <p:sldId id="28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384F240-4DC0-4D87-9443-AA3D429B02DA}">
          <p14:sldIdLst>
            <p14:sldId id="289"/>
            <p14:sldId id="324"/>
            <p14:sldId id="290"/>
            <p14:sldId id="326"/>
            <p14:sldId id="327"/>
            <p14:sldId id="325"/>
            <p14:sldId id="320"/>
          </p14:sldIdLst>
        </p14:section>
        <p14:section name="Untitled Section" id="{892B8221-3472-4AE1-B790-C46DC57A6954}">
          <p14:sldIdLst>
            <p14:sldId id="314"/>
            <p14:sldId id="313"/>
            <p14:sldId id="315"/>
            <p14:sldId id="316"/>
            <p14:sldId id="317"/>
            <p14:sldId id="328"/>
            <p14:sldId id="318"/>
            <p14:sldId id="322"/>
            <p14:sldId id="329"/>
            <p14:sldId id="330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" initials="l" lastIdx="1" clrIdx="0">
    <p:extLst>
      <p:ext uri="{19B8F6BF-5375-455C-9EA6-DF929625EA0E}">
        <p15:presenceInfo xmlns:p15="http://schemas.microsoft.com/office/powerpoint/2012/main" userId="lo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0033CC"/>
    <a:srgbClr val="66FF33"/>
    <a:srgbClr val="CC00CC"/>
    <a:srgbClr val="FF0066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71541" autoAdjust="0"/>
  </p:normalViewPr>
  <p:slideViewPr>
    <p:cSldViewPr>
      <p:cViewPr varScale="1">
        <p:scale>
          <a:sx n="73" d="100"/>
          <a:sy n="73" d="100"/>
        </p:scale>
        <p:origin x="8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D8582-F17C-4A0B-AB04-DF3F16CF122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A7D7CB61-099F-4AFB-BF65-9B83E6703C55}">
      <dgm:prSet phldrT="[Text]" custT="1"/>
      <dgm:spPr/>
      <dgm:t>
        <a:bodyPr/>
        <a:lstStyle/>
        <a:p>
          <a:r>
            <a:rPr lang="en-GB" sz="4400" b="0" dirty="0">
              <a:solidFill>
                <a:schemeClr val="tx1"/>
              </a:solidFill>
            </a:rPr>
            <a:t>letter</a:t>
          </a:r>
          <a:endParaRPr lang="en-US" sz="4400" b="0" dirty="0">
            <a:solidFill>
              <a:schemeClr val="tx1"/>
            </a:solidFill>
          </a:endParaRPr>
        </a:p>
      </dgm:t>
    </dgm:pt>
    <dgm:pt modelId="{AB05DE36-ADE0-4024-8039-6E3DE794C62F}" type="parTrans" cxnId="{102AEAA0-6896-4B46-A053-A439538B83B4}">
      <dgm:prSet/>
      <dgm:spPr/>
      <dgm:t>
        <a:bodyPr/>
        <a:lstStyle/>
        <a:p>
          <a:endParaRPr lang="en-US"/>
        </a:p>
      </dgm:t>
    </dgm:pt>
    <dgm:pt modelId="{9443EEB4-A92C-4C70-B64A-38EADB8831A2}" type="sibTrans" cxnId="{102AEAA0-6896-4B46-A053-A439538B83B4}">
      <dgm:prSet/>
      <dgm:spPr/>
      <dgm:t>
        <a:bodyPr/>
        <a:lstStyle/>
        <a:p>
          <a:endParaRPr lang="en-US"/>
        </a:p>
      </dgm:t>
    </dgm:pt>
    <dgm:pt modelId="{0507E83C-49F1-47E0-A06D-6BB71BD0C715}">
      <dgm:prSet phldrT="[Text]" custT="1"/>
      <dgm:spPr/>
      <dgm:t>
        <a:bodyPr/>
        <a:lstStyle/>
        <a:p>
          <a:r>
            <a:rPr lang="en-GB" sz="4000" b="0" dirty="0">
              <a:solidFill>
                <a:schemeClr val="tx1"/>
              </a:solidFill>
            </a:rPr>
            <a:t>word</a:t>
          </a:r>
          <a:endParaRPr lang="en-US" sz="4000" b="0" dirty="0">
            <a:solidFill>
              <a:schemeClr val="tx1"/>
            </a:solidFill>
          </a:endParaRPr>
        </a:p>
      </dgm:t>
    </dgm:pt>
    <dgm:pt modelId="{993B18E0-8CE6-4C28-8831-076200EF71D4}" type="parTrans" cxnId="{6BDF0B39-5C4D-49B9-99D2-06899022D3CC}">
      <dgm:prSet/>
      <dgm:spPr/>
      <dgm:t>
        <a:bodyPr/>
        <a:lstStyle/>
        <a:p>
          <a:endParaRPr lang="en-US"/>
        </a:p>
      </dgm:t>
    </dgm:pt>
    <dgm:pt modelId="{E403A7AD-7A1E-4E00-986F-F6C71579C3A5}" type="sibTrans" cxnId="{6BDF0B39-5C4D-49B9-99D2-06899022D3CC}">
      <dgm:prSet/>
      <dgm:spPr/>
      <dgm:t>
        <a:bodyPr/>
        <a:lstStyle/>
        <a:p>
          <a:endParaRPr lang="en-US"/>
        </a:p>
      </dgm:t>
    </dgm:pt>
    <dgm:pt modelId="{F68429E0-0B23-44F7-9003-C8B8CF8E8FF6}">
      <dgm:prSet phldrT="[Text]" custT="1"/>
      <dgm:spPr/>
      <dgm:t>
        <a:bodyPr/>
        <a:lstStyle/>
        <a:p>
          <a:r>
            <a:rPr lang="en-GB" sz="4000" b="0" dirty="0">
              <a:solidFill>
                <a:schemeClr val="tx1"/>
              </a:solidFill>
            </a:rPr>
            <a:t>sentence</a:t>
          </a:r>
          <a:endParaRPr lang="en-US" sz="4000" b="0" dirty="0">
            <a:solidFill>
              <a:schemeClr val="tx1"/>
            </a:solidFill>
          </a:endParaRPr>
        </a:p>
      </dgm:t>
    </dgm:pt>
    <dgm:pt modelId="{AA869174-6661-432C-80CD-E1554DF4A22A}" type="parTrans" cxnId="{F6E0C7FD-A02A-4C46-BB79-700E3E55671A}">
      <dgm:prSet/>
      <dgm:spPr/>
      <dgm:t>
        <a:bodyPr/>
        <a:lstStyle/>
        <a:p>
          <a:endParaRPr lang="en-US"/>
        </a:p>
      </dgm:t>
    </dgm:pt>
    <dgm:pt modelId="{AC75D78F-7648-4D6F-9475-850A36A7C54A}" type="sibTrans" cxnId="{F6E0C7FD-A02A-4C46-BB79-700E3E55671A}">
      <dgm:prSet/>
      <dgm:spPr/>
      <dgm:t>
        <a:bodyPr/>
        <a:lstStyle/>
        <a:p>
          <a:endParaRPr lang="en-US"/>
        </a:p>
      </dgm:t>
    </dgm:pt>
    <dgm:pt modelId="{D5772E8D-D0B9-4AF5-AFA0-2A7AC0984B87}">
      <dgm:prSet custT="1"/>
      <dgm:spPr/>
      <dgm:t>
        <a:bodyPr/>
        <a:lstStyle/>
        <a:p>
          <a:r>
            <a:rPr lang="en-GB" sz="4000" b="0" dirty="0">
              <a:solidFill>
                <a:schemeClr val="tx1"/>
              </a:solidFill>
            </a:rPr>
            <a:t>text</a:t>
          </a:r>
          <a:endParaRPr lang="en-US" sz="4000" b="0" dirty="0">
            <a:solidFill>
              <a:schemeClr val="tx1"/>
            </a:solidFill>
          </a:endParaRPr>
        </a:p>
      </dgm:t>
    </dgm:pt>
    <dgm:pt modelId="{6678B789-FA51-4112-86D0-6EB13343513D}" type="parTrans" cxnId="{ED782C27-4DEC-4EA2-9B5F-6248FBCC1997}">
      <dgm:prSet/>
      <dgm:spPr/>
      <dgm:t>
        <a:bodyPr/>
        <a:lstStyle/>
        <a:p>
          <a:endParaRPr lang="en-US"/>
        </a:p>
      </dgm:t>
    </dgm:pt>
    <dgm:pt modelId="{744EF642-BFF3-4F34-8733-5E81DE75B3D6}" type="sibTrans" cxnId="{ED782C27-4DEC-4EA2-9B5F-6248FBCC1997}">
      <dgm:prSet/>
      <dgm:spPr/>
      <dgm:t>
        <a:bodyPr/>
        <a:lstStyle/>
        <a:p>
          <a:endParaRPr lang="en-US"/>
        </a:p>
      </dgm:t>
    </dgm:pt>
    <dgm:pt modelId="{197EC5D4-B89D-496D-9EB0-2AB29FFE1CEB}" type="pres">
      <dgm:prSet presAssocID="{BB9D8582-F17C-4A0B-AB04-DF3F16CF1225}" presName="CompostProcess" presStyleCnt="0">
        <dgm:presLayoutVars>
          <dgm:dir/>
          <dgm:resizeHandles val="exact"/>
        </dgm:presLayoutVars>
      </dgm:prSet>
      <dgm:spPr/>
    </dgm:pt>
    <dgm:pt modelId="{447218CB-1AB7-4D74-A4A4-8DE234611C2B}" type="pres">
      <dgm:prSet presAssocID="{BB9D8582-F17C-4A0B-AB04-DF3F16CF1225}" presName="arrow" presStyleLbl="bgShp" presStyleIdx="0" presStyleCnt="1"/>
      <dgm:spPr/>
    </dgm:pt>
    <dgm:pt modelId="{7E9E8C94-5EDF-4248-B530-B7D21E42A210}" type="pres">
      <dgm:prSet presAssocID="{BB9D8582-F17C-4A0B-AB04-DF3F16CF1225}" presName="linearProcess" presStyleCnt="0"/>
      <dgm:spPr/>
    </dgm:pt>
    <dgm:pt modelId="{F0FDE20E-A08E-4EC4-8415-F0935302FBE4}" type="pres">
      <dgm:prSet presAssocID="{A7D7CB61-099F-4AFB-BF65-9B83E6703C55}" presName="textNode" presStyleLbl="node1" presStyleIdx="0" presStyleCnt="4" custScaleX="121351">
        <dgm:presLayoutVars>
          <dgm:bulletEnabled val="1"/>
        </dgm:presLayoutVars>
      </dgm:prSet>
      <dgm:spPr/>
    </dgm:pt>
    <dgm:pt modelId="{D38657B7-ECCE-4C59-B5AE-EB579BEE7A3C}" type="pres">
      <dgm:prSet presAssocID="{9443EEB4-A92C-4C70-B64A-38EADB8831A2}" presName="sibTrans" presStyleCnt="0"/>
      <dgm:spPr/>
    </dgm:pt>
    <dgm:pt modelId="{C85CA343-EB7C-4EE5-BC50-2482142AA219}" type="pres">
      <dgm:prSet presAssocID="{0507E83C-49F1-47E0-A06D-6BB71BD0C715}" presName="textNode" presStyleLbl="node1" presStyleIdx="1" presStyleCnt="4">
        <dgm:presLayoutVars>
          <dgm:bulletEnabled val="1"/>
        </dgm:presLayoutVars>
      </dgm:prSet>
      <dgm:spPr/>
    </dgm:pt>
    <dgm:pt modelId="{ECCC0042-3372-4AC2-B74A-AF046A892CAD}" type="pres">
      <dgm:prSet presAssocID="{E403A7AD-7A1E-4E00-986F-F6C71579C3A5}" presName="sibTrans" presStyleCnt="0"/>
      <dgm:spPr/>
    </dgm:pt>
    <dgm:pt modelId="{7F899C74-8781-4A54-B180-0D0B4223E541}" type="pres">
      <dgm:prSet presAssocID="{F68429E0-0B23-44F7-9003-C8B8CF8E8FF6}" presName="textNode" presStyleLbl="node1" presStyleIdx="2" presStyleCnt="4" custScaleX="147671">
        <dgm:presLayoutVars>
          <dgm:bulletEnabled val="1"/>
        </dgm:presLayoutVars>
      </dgm:prSet>
      <dgm:spPr/>
    </dgm:pt>
    <dgm:pt modelId="{03B6B15D-A398-4D3A-8316-A6A648D37141}" type="pres">
      <dgm:prSet presAssocID="{AC75D78F-7648-4D6F-9475-850A36A7C54A}" presName="sibTrans" presStyleCnt="0"/>
      <dgm:spPr/>
    </dgm:pt>
    <dgm:pt modelId="{5ABEB5DB-AD0E-430C-94E0-F29B845B5713}" type="pres">
      <dgm:prSet presAssocID="{D5772E8D-D0B9-4AF5-AFA0-2A7AC0984B8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0EB2D03-B1CC-4CA1-912E-3A565C7F55C9}" type="presOf" srcId="{BB9D8582-F17C-4A0B-AB04-DF3F16CF1225}" destId="{197EC5D4-B89D-496D-9EB0-2AB29FFE1CEB}" srcOrd="0" destOrd="0" presId="urn:microsoft.com/office/officeart/2005/8/layout/hProcess9"/>
    <dgm:cxn modelId="{ED782C27-4DEC-4EA2-9B5F-6248FBCC1997}" srcId="{BB9D8582-F17C-4A0B-AB04-DF3F16CF1225}" destId="{D5772E8D-D0B9-4AF5-AFA0-2A7AC0984B87}" srcOrd="3" destOrd="0" parTransId="{6678B789-FA51-4112-86D0-6EB13343513D}" sibTransId="{744EF642-BFF3-4F34-8733-5E81DE75B3D6}"/>
    <dgm:cxn modelId="{6BDF0B39-5C4D-49B9-99D2-06899022D3CC}" srcId="{BB9D8582-F17C-4A0B-AB04-DF3F16CF1225}" destId="{0507E83C-49F1-47E0-A06D-6BB71BD0C715}" srcOrd="1" destOrd="0" parTransId="{993B18E0-8CE6-4C28-8831-076200EF71D4}" sibTransId="{E403A7AD-7A1E-4E00-986F-F6C71579C3A5}"/>
    <dgm:cxn modelId="{B3F4BD49-5F20-437D-95C3-DB0E95ECC0C9}" type="presOf" srcId="{A7D7CB61-099F-4AFB-BF65-9B83E6703C55}" destId="{F0FDE20E-A08E-4EC4-8415-F0935302FBE4}" srcOrd="0" destOrd="0" presId="urn:microsoft.com/office/officeart/2005/8/layout/hProcess9"/>
    <dgm:cxn modelId="{DA6AC093-2ECD-4F78-8A5E-5834C758823C}" type="presOf" srcId="{D5772E8D-D0B9-4AF5-AFA0-2A7AC0984B87}" destId="{5ABEB5DB-AD0E-430C-94E0-F29B845B5713}" srcOrd="0" destOrd="0" presId="urn:microsoft.com/office/officeart/2005/8/layout/hProcess9"/>
    <dgm:cxn modelId="{102AEAA0-6896-4B46-A053-A439538B83B4}" srcId="{BB9D8582-F17C-4A0B-AB04-DF3F16CF1225}" destId="{A7D7CB61-099F-4AFB-BF65-9B83E6703C55}" srcOrd="0" destOrd="0" parTransId="{AB05DE36-ADE0-4024-8039-6E3DE794C62F}" sibTransId="{9443EEB4-A92C-4C70-B64A-38EADB8831A2}"/>
    <dgm:cxn modelId="{7D5416EC-4E95-4C65-8F1F-62537586F39E}" type="presOf" srcId="{0507E83C-49F1-47E0-A06D-6BB71BD0C715}" destId="{C85CA343-EB7C-4EE5-BC50-2482142AA219}" srcOrd="0" destOrd="0" presId="urn:microsoft.com/office/officeart/2005/8/layout/hProcess9"/>
    <dgm:cxn modelId="{190A00FB-8595-4B5E-B05C-2DC79118ED58}" type="presOf" srcId="{F68429E0-0B23-44F7-9003-C8B8CF8E8FF6}" destId="{7F899C74-8781-4A54-B180-0D0B4223E541}" srcOrd="0" destOrd="0" presId="urn:microsoft.com/office/officeart/2005/8/layout/hProcess9"/>
    <dgm:cxn modelId="{F6E0C7FD-A02A-4C46-BB79-700E3E55671A}" srcId="{BB9D8582-F17C-4A0B-AB04-DF3F16CF1225}" destId="{F68429E0-0B23-44F7-9003-C8B8CF8E8FF6}" srcOrd="2" destOrd="0" parTransId="{AA869174-6661-432C-80CD-E1554DF4A22A}" sibTransId="{AC75D78F-7648-4D6F-9475-850A36A7C54A}"/>
    <dgm:cxn modelId="{959F55C8-58E9-46A5-A42B-ADB6A4479CAE}" type="presParOf" srcId="{197EC5D4-B89D-496D-9EB0-2AB29FFE1CEB}" destId="{447218CB-1AB7-4D74-A4A4-8DE234611C2B}" srcOrd="0" destOrd="0" presId="urn:microsoft.com/office/officeart/2005/8/layout/hProcess9"/>
    <dgm:cxn modelId="{1F63124B-DF78-46A4-8BB7-2DF5FE5978AD}" type="presParOf" srcId="{197EC5D4-B89D-496D-9EB0-2AB29FFE1CEB}" destId="{7E9E8C94-5EDF-4248-B530-B7D21E42A210}" srcOrd="1" destOrd="0" presId="urn:microsoft.com/office/officeart/2005/8/layout/hProcess9"/>
    <dgm:cxn modelId="{23DC8758-0B0A-410D-852F-343CA12F63B5}" type="presParOf" srcId="{7E9E8C94-5EDF-4248-B530-B7D21E42A210}" destId="{F0FDE20E-A08E-4EC4-8415-F0935302FBE4}" srcOrd="0" destOrd="0" presId="urn:microsoft.com/office/officeart/2005/8/layout/hProcess9"/>
    <dgm:cxn modelId="{6BC9F262-BC8A-406C-9EE2-938111CFB27E}" type="presParOf" srcId="{7E9E8C94-5EDF-4248-B530-B7D21E42A210}" destId="{D38657B7-ECCE-4C59-B5AE-EB579BEE7A3C}" srcOrd="1" destOrd="0" presId="urn:microsoft.com/office/officeart/2005/8/layout/hProcess9"/>
    <dgm:cxn modelId="{D6AC17CE-A99B-40E4-8BE0-8A89F8E1A791}" type="presParOf" srcId="{7E9E8C94-5EDF-4248-B530-B7D21E42A210}" destId="{C85CA343-EB7C-4EE5-BC50-2482142AA219}" srcOrd="2" destOrd="0" presId="urn:microsoft.com/office/officeart/2005/8/layout/hProcess9"/>
    <dgm:cxn modelId="{12872F32-140A-4D67-B4A6-516ACD2220B8}" type="presParOf" srcId="{7E9E8C94-5EDF-4248-B530-B7D21E42A210}" destId="{ECCC0042-3372-4AC2-B74A-AF046A892CAD}" srcOrd="3" destOrd="0" presId="urn:microsoft.com/office/officeart/2005/8/layout/hProcess9"/>
    <dgm:cxn modelId="{FA02DFA1-FC0E-4C44-850E-E757A9BB4FDA}" type="presParOf" srcId="{7E9E8C94-5EDF-4248-B530-B7D21E42A210}" destId="{7F899C74-8781-4A54-B180-0D0B4223E541}" srcOrd="4" destOrd="0" presId="urn:microsoft.com/office/officeart/2005/8/layout/hProcess9"/>
    <dgm:cxn modelId="{B8E047C6-5E42-4DC9-A72A-BC17EA222420}" type="presParOf" srcId="{7E9E8C94-5EDF-4248-B530-B7D21E42A210}" destId="{03B6B15D-A398-4D3A-8316-A6A648D37141}" srcOrd="5" destOrd="0" presId="urn:microsoft.com/office/officeart/2005/8/layout/hProcess9"/>
    <dgm:cxn modelId="{B3F0C170-45CD-44BC-8AC2-F1F764B2AB28}" type="presParOf" srcId="{7E9E8C94-5EDF-4248-B530-B7D21E42A210}" destId="{5ABEB5DB-AD0E-430C-94E0-F29B845B571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218CB-1AB7-4D74-A4A4-8DE234611C2B}">
      <dsp:nvSpPr>
        <dsp:cNvPr id="0" name=""/>
        <dsp:cNvSpPr/>
      </dsp:nvSpPr>
      <dsp:spPr>
        <a:xfrm>
          <a:off x="617219" y="0"/>
          <a:ext cx="6995160" cy="42211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DE20E-A08E-4EC4-8415-F0935302FBE4}">
      <dsp:nvSpPr>
        <dsp:cNvPr id="0" name=""/>
        <dsp:cNvSpPr/>
      </dsp:nvSpPr>
      <dsp:spPr>
        <a:xfrm>
          <a:off x="4049" y="1266348"/>
          <a:ext cx="1922245" cy="1688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0" kern="1200" dirty="0">
              <a:solidFill>
                <a:schemeClr val="tx1"/>
              </a:solidFill>
            </a:rPr>
            <a:t>letter</a:t>
          </a:r>
          <a:endParaRPr lang="en-US" sz="4400" b="0" kern="1200" dirty="0">
            <a:solidFill>
              <a:schemeClr val="tx1"/>
            </a:solidFill>
          </a:endParaRPr>
        </a:p>
      </dsp:txBody>
      <dsp:txXfrm>
        <a:off x="86473" y="1348772"/>
        <a:ext cx="1757397" cy="1523617"/>
      </dsp:txXfrm>
    </dsp:sp>
    <dsp:sp modelId="{C85CA343-EB7C-4EE5-BC50-2482142AA219}">
      <dsp:nvSpPr>
        <dsp:cNvPr id="0" name=""/>
        <dsp:cNvSpPr/>
      </dsp:nvSpPr>
      <dsp:spPr>
        <a:xfrm>
          <a:off x="2190300" y="1266348"/>
          <a:ext cx="1584037" cy="168846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0" kern="1200" dirty="0">
              <a:solidFill>
                <a:schemeClr val="tx1"/>
              </a:solidFill>
            </a:rPr>
            <a:t>word</a:t>
          </a:r>
          <a:endParaRPr lang="en-US" sz="4000" b="0" kern="1200" dirty="0">
            <a:solidFill>
              <a:schemeClr val="tx1"/>
            </a:solidFill>
          </a:endParaRPr>
        </a:p>
      </dsp:txBody>
      <dsp:txXfrm>
        <a:off x="2267626" y="1343674"/>
        <a:ext cx="1429385" cy="1533813"/>
      </dsp:txXfrm>
    </dsp:sp>
    <dsp:sp modelId="{7F899C74-8781-4A54-B180-0D0B4223E541}">
      <dsp:nvSpPr>
        <dsp:cNvPr id="0" name=""/>
        <dsp:cNvSpPr/>
      </dsp:nvSpPr>
      <dsp:spPr>
        <a:xfrm>
          <a:off x="4038343" y="1266348"/>
          <a:ext cx="2339163" cy="168846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0" kern="1200" dirty="0">
              <a:solidFill>
                <a:schemeClr val="tx1"/>
              </a:solidFill>
            </a:rPr>
            <a:t>sentence</a:t>
          </a:r>
          <a:endParaRPr lang="en-US" sz="4000" b="0" kern="1200" dirty="0">
            <a:solidFill>
              <a:schemeClr val="tx1"/>
            </a:solidFill>
          </a:endParaRPr>
        </a:p>
      </dsp:txBody>
      <dsp:txXfrm>
        <a:off x="4120767" y="1348772"/>
        <a:ext cx="2174315" cy="1523617"/>
      </dsp:txXfrm>
    </dsp:sp>
    <dsp:sp modelId="{5ABEB5DB-AD0E-430C-94E0-F29B845B5713}">
      <dsp:nvSpPr>
        <dsp:cNvPr id="0" name=""/>
        <dsp:cNvSpPr/>
      </dsp:nvSpPr>
      <dsp:spPr>
        <a:xfrm>
          <a:off x="6641513" y="1266348"/>
          <a:ext cx="1584037" cy="16884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0" kern="1200" dirty="0">
              <a:solidFill>
                <a:schemeClr val="tx1"/>
              </a:solidFill>
            </a:rPr>
            <a:t>text</a:t>
          </a:r>
          <a:endParaRPr lang="en-US" sz="4000" b="0" kern="1200" dirty="0">
            <a:solidFill>
              <a:schemeClr val="tx1"/>
            </a:solidFill>
          </a:endParaRPr>
        </a:p>
      </dsp:txBody>
      <dsp:txXfrm>
        <a:off x="6718839" y="1343674"/>
        <a:ext cx="1429385" cy="1533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C37A1-FDE8-49DB-84AF-4812984EB2E3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8FED7-D0A5-4E4F-8A3D-716D909D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FED7-D0A5-4E4F-8A3D-716D909D09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1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0" i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FED7-D0A5-4E4F-8A3D-716D909D09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29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FED7-D0A5-4E4F-8A3D-716D909D09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FED7-D0A5-4E4F-8A3D-716D909D09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4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dirty="0"/>
              <a:t>What does an English teacher need to teach reading and spelling?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3D65A-9759-469C-9478-8194B920176F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569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FED7-D0A5-4E4F-8A3D-716D909D09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25D35D8-B5E6-415F-A00D-B92691E3EA47}" type="slidenum">
              <a:rPr lang="he-IL" altLang="en-US" smtClean="0"/>
              <a:pPr algn="l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26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8FED7-D0A5-4E4F-8A3D-716D909D09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43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C7B1A67-6120-4A36-82DE-4CB3672FE958}" type="slidenum">
              <a:rPr lang="he-IL" altLang="en-US" smtClean="0"/>
              <a:pPr algn="l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208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61BE883-9E53-49F5-B22A-7AD86482DBA6}" type="slidenum">
              <a:rPr lang="he-IL" altLang="en-US" smtClean="0"/>
              <a:pPr algn="l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GB" altLang="en-US" dirty="0"/>
              <a:t>* A1. ** A2. ***B1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115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6F94F17-A719-4585-8DD4-941A81E6F090}" type="slidenum">
              <a:rPr lang="he-IL" altLang="en-US" smtClean="0"/>
              <a:pPr algn="l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72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GB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D4B6-71DE-4AC1-99DC-F1A1A35E9B8F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C1512-4025-4E58-8B77-CA26A95216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19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9D40-F4DC-446C-A51B-9DAAFF925AB1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2466-741D-4337-86B8-BA91CF9D9F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850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EC37-6B22-47BE-B6E7-7000F3D18B00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96BDF-B8EB-4375-AE98-1EA2F9F88F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026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GB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CB87-1B76-49C1-99B8-6A245CB01939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BD64-9340-4046-9B94-6F2F0E0A37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7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2B38B-3D87-48CC-8F78-8DD95A4AF351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7665C-C232-4E6D-9CD8-DA054AB1F4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556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GB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GB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D171-8E83-4C36-AF9D-4E39C319D889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03CBE-587C-41BE-9C8F-6D7F79FCF7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257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GB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GB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0632-7B94-4BC6-9B6F-5D50D137C7D9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0C492-AE6F-4B6A-8D6C-364A908B0C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385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D1D9-F1CC-4B2F-95E6-318ED6FAE0A3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D7C26-8C6D-4AC5-BDCD-882B0BFD28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60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3EB9-0BC2-44DE-A814-BC41EFDC2EFB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B54A8-29A7-402E-BFD9-76BECA939F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913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GB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9801-A15A-4E3A-9F8B-6B989229D153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2C2B-583D-496A-918F-27EDE2B349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730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GB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E22E-EBDB-47C0-A902-FEE38C03D45B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DDF51-797E-4D1A-B512-F54F79D182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858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  <a:endParaRPr lang="en-GB" altLang="en-US"/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  <a:endParaRPr lang="en-GB" altLang="en-US"/>
          </a:p>
          <a:p>
            <a:pPr lvl="1"/>
            <a:r>
              <a:rPr lang="he-IL" altLang="en-US"/>
              <a:t>רמה שנייה</a:t>
            </a:r>
            <a:endParaRPr lang="en-GB" altLang="en-US"/>
          </a:p>
          <a:p>
            <a:pPr lvl="2"/>
            <a:r>
              <a:rPr lang="he-IL" altLang="en-US"/>
              <a:t>רמה שלישית</a:t>
            </a:r>
            <a:endParaRPr lang="en-GB" altLang="en-US"/>
          </a:p>
          <a:p>
            <a:pPr lvl="3"/>
            <a:r>
              <a:rPr lang="he-IL" altLang="en-US"/>
              <a:t>רמה רביעית</a:t>
            </a:r>
            <a:endParaRPr lang="en-GB" altLang="en-US"/>
          </a:p>
          <a:p>
            <a:pPr lvl="4"/>
            <a:r>
              <a:rPr lang="he-IL" altLang="en-US"/>
              <a:t>רמה חמישית</a:t>
            </a:r>
            <a:endParaRPr lang="en-GB" alt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53ACD-B9AF-4882-9B56-F8B0081B5D00}" type="datetimeFigureOut">
              <a:rPr lang="en-US"/>
              <a:pPr>
                <a:defRPr/>
              </a:pPr>
              <a:t>7/12/2023</a:t>
            </a:fld>
            <a:endParaRPr lang="en-GB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40DED16-25F7-4741-8DB3-F7535C4224E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tymonl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levitt@mindspring.com" TargetMode="External"/><Relationship Id="rId4" Type="http://schemas.openxmlformats.org/officeDocument/2006/relationships/hyperlink" Target="mailto:janina_k@oranim.ac.i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GB" sz="4800" b="1" dirty="0"/>
              <a:t>Workshop: Smart and Effective Instruction in English Vocabulary Bands, Reading and Spelling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Dr.</a:t>
            </a:r>
            <a:r>
              <a:rPr lang="en-GB" dirty="0"/>
              <a:t> Fern Levitt </a:t>
            </a:r>
            <a:br>
              <a:rPr lang="en-GB" dirty="0"/>
            </a:br>
            <a:r>
              <a:rPr lang="en-GB" dirty="0"/>
              <a:t>David Yellin College</a:t>
            </a:r>
            <a:br>
              <a:rPr lang="en-GB" dirty="0"/>
            </a:br>
            <a:r>
              <a:rPr lang="en-GB" dirty="0" err="1"/>
              <a:t>Dr.</a:t>
            </a:r>
            <a:r>
              <a:rPr lang="en-GB" dirty="0"/>
              <a:t> Janina Kahn-Horwitz</a:t>
            </a:r>
            <a:br>
              <a:rPr lang="en-GB" dirty="0"/>
            </a:br>
            <a:r>
              <a:rPr lang="en-GB" dirty="0"/>
              <a:t>Oranim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7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79930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/>
              <a:t>Write “</a:t>
            </a:r>
            <a:r>
              <a:rPr lang="en-US" altLang="en-US" sz="4000" dirty="0" err="1"/>
              <a:t>ou</a:t>
            </a:r>
            <a:r>
              <a:rPr lang="en-US" altLang="en-US" sz="4000" dirty="0"/>
              <a:t>” in your notebooks.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/>
              <a:t>Write a keyword with “</a:t>
            </a:r>
            <a:r>
              <a:rPr lang="en-US" altLang="en-US" sz="4000" dirty="0" err="1"/>
              <a:t>ou</a:t>
            </a:r>
            <a:r>
              <a:rPr lang="en-US" altLang="en-US" sz="4000" dirty="0"/>
              <a:t>” and at the back of the page translate or  draw a picture of the key word.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/>
              <a:t>Write “</a:t>
            </a:r>
            <a:r>
              <a:rPr lang="en-US" altLang="en-US" sz="4000" dirty="0" err="1"/>
              <a:t>ou</a:t>
            </a:r>
            <a:r>
              <a:rPr lang="en-US" altLang="en-US" sz="4000" dirty="0"/>
              <a:t>” a few times while pronouncing the phoneme. </a:t>
            </a:r>
          </a:p>
        </p:txBody>
      </p:sp>
    </p:spTree>
    <p:extLst>
      <p:ext uri="{BB962C8B-B14F-4D97-AF65-F5344CB8AC3E}">
        <p14:creationId xmlns:p14="http://schemas.microsoft.com/office/powerpoint/2010/main" val="347256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these words aloud. Label the pictures.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6" y="4267200"/>
            <a:ext cx="2194560" cy="146304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34200" y="2057400"/>
            <a:ext cx="1752600" cy="4068763"/>
          </a:xfrm>
        </p:spPr>
        <p:txBody>
          <a:bodyPr/>
          <a:lstStyle/>
          <a:p>
            <a:r>
              <a:rPr lang="en-GB" sz="3200" b="1" dirty="0"/>
              <a:t>house</a:t>
            </a:r>
          </a:p>
          <a:p>
            <a:r>
              <a:rPr lang="en-GB" sz="3200" b="1" dirty="0"/>
              <a:t>mouth</a:t>
            </a:r>
          </a:p>
          <a:p>
            <a:r>
              <a:rPr lang="en-GB" sz="3200" b="1" dirty="0"/>
              <a:t>out</a:t>
            </a:r>
          </a:p>
          <a:p>
            <a:r>
              <a:rPr lang="en-GB" sz="3200" b="1" dirty="0"/>
              <a:t>found</a:t>
            </a:r>
          </a:p>
          <a:p>
            <a:r>
              <a:rPr lang="en-GB" sz="3200" b="1" dirty="0"/>
              <a:t>loud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5298" name="Picture 2" descr="House, Icon, Symbol, Architecture, Ro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9" y="1814077"/>
            <a:ext cx="2130425" cy="21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Woman, Away, Nature, Forest, Meadow, Autumn, Wal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14077"/>
            <a:ext cx="2587625" cy="14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Sahara Desert Stones, Sahara Des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21" y="4572000"/>
            <a:ext cx="1445239" cy="17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Speaker Phone, Icon, Spea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36" y="3271837"/>
            <a:ext cx="2282825" cy="22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10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3940175" cy="18446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 Choose 5 words you would like to learn with &lt;</a:t>
            </a:r>
            <a:r>
              <a:rPr lang="en-US" altLang="en-US" sz="4000" dirty="0" err="1"/>
              <a:t>ou</a:t>
            </a:r>
            <a:r>
              <a:rPr lang="en-US" altLang="en-US" sz="4000" dirty="0"/>
              <a:t>&gt;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9288"/>
            <a:ext cx="3322637" cy="4579937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altLang="en-US" dirty="0"/>
              <a:t>1. mouse**</a:t>
            </a:r>
          </a:p>
          <a:p>
            <a:pPr marL="0" indent="0" algn="l" rtl="0" eaLnBrk="1" hangingPunct="1">
              <a:buNone/>
            </a:pPr>
            <a:r>
              <a:rPr lang="en-US" altLang="en-US" dirty="0"/>
              <a:t>2. house*</a:t>
            </a:r>
          </a:p>
          <a:p>
            <a:pPr marL="0" indent="0" algn="l" rtl="0" eaLnBrk="1" hangingPunct="1">
              <a:buNone/>
            </a:pPr>
            <a:r>
              <a:rPr lang="en-US" altLang="en-US" dirty="0"/>
              <a:t>3. discount**</a:t>
            </a:r>
          </a:p>
          <a:p>
            <a:pPr marL="0" indent="0" algn="l" rtl="0" eaLnBrk="1" hangingPunct="1">
              <a:buNone/>
            </a:pPr>
            <a:r>
              <a:rPr lang="en-US" altLang="en-US" dirty="0"/>
              <a:t>4. shout*</a:t>
            </a:r>
          </a:p>
          <a:p>
            <a:pPr marL="0" indent="0" algn="l" rtl="0" eaLnBrk="1" hangingPunct="1">
              <a:buNone/>
            </a:pPr>
            <a:r>
              <a:rPr lang="en-US" altLang="en-US" dirty="0"/>
              <a:t>5. out*</a:t>
            </a:r>
          </a:p>
          <a:p>
            <a:pPr marL="0" indent="0" algn="l" rtl="0" eaLnBrk="1" hangingPunct="1">
              <a:buNone/>
            </a:pPr>
            <a:r>
              <a:rPr lang="en-US" altLang="en-US" dirty="0"/>
              <a:t>6. amount**</a:t>
            </a:r>
          </a:p>
          <a:p>
            <a:pPr marL="0" indent="0" algn="l" rtl="0" eaLnBrk="1" hangingPunct="1">
              <a:buNone/>
            </a:pPr>
            <a:r>
              <a:rPr lang="en-US" altLang="en-US" dirty="0"/>
              <a:t>7. about**</a:t>
            </a:r>
          </a:p>
          <a:p>
            <a:pPr marL="0" indent="0" algn="l" rtl="0" eaLnBrk="1" hangingPunct="1">
              <a:buNone/>
            </a:pPr>
            <a:r>
              <a:rPr lang="en-GB" altLang="en-US" dirty="0"/>
              <a:t>8. count*</a:t>
            </a:r>
            <a:endParaRPr lang="en-US" altLang="en-US" dirty="0"/>
          </a:p>
          <a:p>
            <a:pPr marL="514350" indent="-514350" algn="l" rtl="0" eaLnBrk="1" hangingPunct="1"/>
            <a:endParaRPr lang="en-US" alt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00563" y="188913"/>
            <a:ext cx="4464050" cy="34163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I can </a:t>
            </a:r>
            <a:r>
              <a:rPr lang="en-US" altLang="en-US" sz="3600" u="sng" dirty="0"/>
              <a:t>count</a:t>
            </a:r>
            <a:r>
              <a:rPr lang="en-US" altLang="en-US" sz="3600" dirty="0"/>
              <a:t> to 10 in English.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9600" dirty="0"/>
              <a:t>count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500563" y="3429000"/>
            <a:ext cx="4535487" cy="7699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en-US" sz="4400" b="1" dirty="0"/>
              <a:t>לספור</a:t>
            </a:r>
            <a:endParaRPr lang="en-US" altLang="en-US" sz="4400" b="1" dirty="0"/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3048000" y="4587875"/>
            <a:ext cx="28924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dirty="0"/>
              <a:t>9. move out**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dirty="0"/>
              <a:t>10. mouth*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dirty="0"/>
              <a:t>11. loud*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dirty="0"/>
              <a:t>12. found**</a:t>
            </a:r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5651749" y="4929565"/>
            <a:ext cx="33843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dirty="0"/>
              <a:t>13. pronounce**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dirty="0"/>
              <a:t>14. speak about***</a:t>
            </a:r>
          </a:p>
        </p:txBody>
      </p:sp>
    </p:spTree>
    <p:extLst>
      <p:ext uri="{BB962C8B-B14F-4D97-AF65-F5344CB8AC3E}">
        <p14:creationId xmlns:p14="http://schemas.microsoft.com/office/powerpoint/2010/main" val="358503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90009-F4E9-54B2-5663-6F7F0516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these sentences.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706B7-1C06-B614-11C5-CEF843C98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am thinking about getting out of my house.</a:t>
            </a:r>
          </a:p>
          <a:p>
            <a:r>
              <a:rPr lang="en-GB" dirty="0"/>
              <a:t>We were sitting outside. There were loud sounds around us. </a:t>
            </a:r>
          </a:p>
          <a:p>
            <a:r>
              <a:rPr lang="en-GB" dirty="0"/>
              <a:t>I have run out of milk. The milk I have is out-of-date.</a:t>
            </a:r>
          </a:p>
          <a:p>
            <a:r>
              <a:rPr lang="en-GB" dirty="0"/>
              <a:t>I was just about to log out when I found an outstanding message on my screen.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3468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en-US" sz="3600" dirty="0"/>
              <a:t>Review “</a:t>
            </a:r>
            <a:r>
              <a:rPr lang="en-US" altLang="en-US" sz="3600" dirty="0" err="1"/>
              <a:t>ou</a:t>
            </a:r>
            <a:r>
              <a:rPr lang="en-US" altLang="en-US" sz="3600" dirty="0"/>
              <a:t>”.</a:t>
            </a:r>
          </a:p>
          <a:p>
            <a:pPr algn="l" rtl="0" eaLnBrk="1" hangingPunct="1">
              <a:buFontTx/>
              <a:buNone/>
              <a:defRPr/>
            </a:pPr>
            <a:r>
              <a:rPr lang="en-US" altLang="en-US" sz="3600" dirty="0"/>
              <a:t> What is your key word?</a:t>
            </a:r>
          </a:p>
          <a:p>
            <a:pPr algn="l" rtl="0" eaLnBrk="1" hangingPunct="1">
              <a:buFontTx/>
              <a:buNone/>
              <a:defRPr/>
            </a:pPr>
            <a:r>
              <a:rPr lang="en-US" altLang="en-US" sz="3600" dirty="0"/>
              <a:t>Spell and pronounce it.</a:t>
            </a:r>
          </a:p>
          <a:p>
            <a:pPr algn="l" rtl="0" eaLnBrk="1" hangingPunct="1">
              <a:defRPr/>
            </a:pPr>
            <a:r>
              <a:rPr lang="en-US" altLang="en-US" sz="3600" dirty="0"/>
              <a:t>Homework: Write sentences with “</a:t>
            </a:r>
            <a:r>
              <a:rPr lang="en-US" altLang="en-US" sz="3600" dirty="0" err="1"/>
              <a:t>ou</a:t>
            </a:r>
            <a:r>
              <a:rPr lang="en-US" altLang="en-US" sz="3600" dirty="0"/>
              <a:t>” words.</a:t>
            </a:r>
          </a:p>
          <a:p>
            <a:pPr marL="0" indent="0" algn="l" rtl="0" eaLnBrk="1" hangingPunct="1">
              <a:buFontTx/>
              <a:buNone/>
              <a:defRPr/>
            </a:pPr>
            <a:r>
              <a:rPr lang="en-US" altLang="en-US" sz="3600" dirty="0">
                <a:hlinkClick r:id="rId3"/>
              </a:rPr>
              <a:t>http://etymonline.com/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1348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cs typeface="Arial" panose="020B0604020202020204" pitchFamily="34" charset="0"/>
              </a:rPr>
              <a:t>Orthographic mini-lessons combining graphemes and frequent vocabulary</a:t>
            </a:r>
          </a:p>
        </p:txBody>
      </p:sp>
      <p:sp>
        <p:nvSpPr>
          <p:cNvPr id="512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4000" dirty="0">
                <a:cs typeface="Arial" panose="020B0604020202020204" pitchFamily="34" charset="0"/>
              </a:rPr>
              <a:t>Design a mini-lesson. Choose a grapheme or orthographic convention. You may use my example or your ideas.</a:t>
            </a:r>
          </a:p>
          <a:p>
            <a:r>
              <a:rPr lang="en-GB" altLang="en-US" sz="4000" dirty="0">
                <a:cs typeface="Arial" panose="020B0604020202020204" pitchFamily="34" charset="0"/>
              </a:rPr>
              <a:t>We will share our mini-lessons at the end of the workshop. </a:t>
            </a:r>
          </a:p>
        </p:txBody>
      </p:sp>
    </p:spTree>
    <p:extLst>
      <p:ext uri="{BB962C8B-B14F-4D97-AF65-F5344CB8AC3E}">
        <p14:creationId xmlns:p14="http://schemas.microsoft.com/office/powerpoint/2010/main" val="183460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318E-380C-80FD-2C27-0D32DBB1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Link to Band Words         Link to</a:t>
            </a:r>
            <a:br>
              <a:rPr lang="en-US" dirty="0"/>
            </a:br>
            <a:r>
              <a:rPr lang="en-US" dirty="0"/>
              <a:t>     spreadsheet                 Handouts </a:t>
            </a:r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A7C26-D0FD-EFF3-D9F2-104C09BB4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1702955"/>
            <a:ext cx="3886200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E9574-F26C-9793-3376-649709BC3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6018"/>
            <a:ext cx="3770382" cy="377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E9A2-EDD4-DC74-363D-F1716533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76"/>
            <a:ext cx="8229600" cy="1965324"/>
          </a:xfrm>
        </p:spPr>
        <p:txBody>
          <a:bodyPr/>
          <a:lstStyle/>
          <a:p>
            <a:r>
              <a:rPr lang="en-US" dirty="0"/>
              <a:t>Link to this PowerPoint</a:t>
            </a:r>
            <a:br>
              <a:rPr lang="en-US"/>
            </a:br>
            <a:r>
              <a:rPr lang="en-US"/>
              <a:t>How to </a:t>
            </a:r>
            <a:r>
              <a:rPr lang="en-US" dirty="0"/>
              <a:t>Create Mini-Lessons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B221F-DA03-E4B5-B975-F9E648340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5146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10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558658"/>
            <a:ext cx="8229600" cy="45259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en-GB" altLang="en-US" sz="48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29697"/>
            <a:ext cx="6191250" cy="303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8300" y="5029200"/>
            <a:ext cx="56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hlinkClick r:id="rId4"/>
              </a:rPr>
              <a:t>janina_k@oranim.ac.il</a:t>
            </a:r>
            <a:endParaRPr lang="en-GB" sz="4000" dirty="0"/>
          </a:p>
          <a:p>
            <a:pPr algn="ctr"/>
            <a:r>
              <a:rPr lang="en-GB" sz="4000" dirty="0">
                <a:hlinkClick r:id="rId5"/>
              </a:rPr>
              <a:t>flevitt@mindspring.com</a:t>
            </a:r>
            <a:endParaRPr lang="en-US" sz="4000" dirty="0"/>
          </a:p>
          <a:p>
            <a:pPr algn="ctr"/>
            <a:endParaRPr lang="en-GB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37755" y="228600"/>
            <a:ext cx="7543800" cy="2548125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Evidence that English reading acquisition is complex.</a:t>
            </a:r>
            <a:br>
              <a:rPr lang="en-US" altLang="en-US" sz="3200" dirty="0"/>
            </a:br>
            <a:r>
              <a:rPr lang="en-US" altLang="en-US" sz="3200" dirty="0"/>
              <a:t>Years of reading instruction required to achieve familiar word recognition</a:t>
            </a:r>
            <a:r>
              <a:rPr lang="en-US" altLang="en-US" sz="2550" dirty="0"/>
              <a:t> </a:t>
            </a:r>
            <a:r>
              <a:rPr lang="en-US" altLang="en-US" sz="2100" dirty="0"/>
              <a:t>(Seymour, </a:t>
            </a:r>
            <a:r>
              <a:rPr lang="en-US" altLang="en-US" sz="2100" dirty="0" err="1"/>
              <a:t>Aro</a:t>
            </a:r>
            <a:r>
              <a:rPr lang="en-US" altLang="en-US" sz="2100" dirty="0"/>
              <a:t> &amp; Erskine, 2004)</a:t>
            </a:r>
            <a:r>
              <a:rPr lang="en-US" altLang="en-US" sz="2550" dirty="0"/>
              <a:t>:</a:t>
            </a:r>
            <a:endParaRPr lang="he-IL" altLang="en-US" sz="255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03563" y="2949906"/>
          <a:ext cx="7477992" cy="2645404"/>
        </p:xfrm>
        <a:graphic>
          <a:graphicData uri="http://schemas.openxmlformats.org/drawingml/2006/table">
            <a:tbl>
              <a:tblPr rtl="1" firstRow="1" bandRow="1"/>
              <a:tblGrid>
                <a:gridCol w="3738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670">
                <a:tc>
                  <a:txBody>
                    <a:bodyPr/>
                    <a:lstStyle/>
                    <a:p>
                      <a:pPr algn="l" rtl="0"/>
                      <a:r>
                        <a:rPr lang="en-US" sz="2700" dirty="0"/>
                        <a:t>2.5 years</a:t>
                      </a:r>
                      <a:endParaRPr lang="he-IL" sz="2700" dirty="0"/>
                    </a:p>
                  </a:txBody>
                  <a:tcPr marL="68580" marR="68580" marT="34294" marB="3429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700" dirty="0"/>
                        <a:t>English</a:t>
                      </a:r>
                      <a:endParaRPr lang="he-IL" sz="2700" dirty="0"/>
                    </a:p>
                  </a:txBody>
                  <a:tcPr marL="68580" marR="68580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125">
                <a:tc>
                  <a:txBody>
                    <a:bodyPr/>
                    <a:lstStyle/>
                    <a:p>
                      <a:pPr algn="l" rtl="0"/>
                      <a:r>
                        <a:rPr lang="en-US" sz="2700" dirty="0"/>
                        <a:t>2 years</a:t>
                      </a:r>
                      <a:endParaRPr lang="he-IL" sz="2700" dirty="0"/>
                    </a:p>
                  </a:txBody>
                  <a:tcPr marL="68580" marR="68580" marT="34294" marB="3429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700" dirty="0"/>
                        <a:t>Danish</a:t>
                      </a:r>
                      <a:endParaRPr lang="he-IL" sz="2700" dirty="0"/>
                    </a:p>
                  </a:txBody>
                  <a:tcPr marL="68580" marR="68580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609">
                <a:tc>
                  <a:txBody>
                    <a:bodyPr/>
                    <a:lstStyle/>
                    <a:p>
                      <a:pPr algn="l" rtl="0"/>
                      <a:r>
                        <a:rPr lang="en-US" sz="2700" dirty="0"/>
                        <a:t>1 year</a:t>
                      </a:r>
                      <a:endParaRPr lang="he-IL" sz="2700" dirty="0"/>
                    </a:p>
                  </a:txBody>
                  <a:tcPr marL="68580" marR="68580" marT="34294" marB="3429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700" dirty="0"/>
                        <a:t>Most other</a:t>
                      </a:r>
                      <a:r>
                        <a:rPr lang="en-US" sz="2700" baseline="0" dirty="0"/>
                        <a:t> European orthographies</a:t>
                      </a:r>
                      <a:endParaRPr lang="he-IL" sz="2700" dirty="0"/>
                    </a:p>
                  </a:txBody>
                  <a:tcPr marL="68580" marR="68580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79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View of Reading </a:t>
            </a:r>
            <a:r>
              <a:rPr lang="en-GB" sz="3600" dirty="0"/>
              <a:t>(Gough &amp; </a:t>
            </a:r>
            <a:r>
              <a:rPr lang="en-GB" sz="3600" dirty="0" err="1"/>
              <a:t>Tunmer</a:t>
            </a:r>
            <a:r>
              <a:rPr lang="en-GB" sz="3600" dirty="0"/>
              <a:t>, 1986)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104937" cy="4035798"/>
          </a:xfrm>
        </p:spPr>
      </p:pic>
    </p:spTree>
    <p:extLst>
      <p:ext uri="{BB962C8B-B14F-4D97-AF65-F5344CB8AC3E}">
        <p14:creationId xmlns:p14="http://schemas.microsoft.com/office/powerpoint/2010/main" val="219963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F8A9-FCF2-D1CB-C387-E2CA5334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dirty="0"/>
              <a:t>What’s in a word? </a:t>
            </a:r>
            <a:br>
              <a:rPr lang="en-US" dirty="0"/>
            </a:br>
            <a:r>
              <a:rPr lang="en-US" sz="3200" dirty="0"/>
              <a:t>Bowers &amp; Bowers, 2017; </a:t>
            </a:r>
            <a:r>
              <a:rPr lang="en-US" sz="3200" dirty="0" err="1"/>
              <a:t>Perfetti</a:t>
            </a:r>
            <a:r>
              <a:rPr lang="en-US" sz="3200" dirty="0"/>
              <a:t> &amp; Hart, 2002</a:t>
            </a:r>
            <a:endParaRPr lang="en-IL" sz="3200" dirty="0"/>
          </a:p>
        </p:txBody>
      </p:sp>
      <p:pic>
        <p:nvPicPr>
          <p:cNvPr id="5" name="Content Placeholder 4" descr="A picture containing text, screenshot, font, triangle&#10;&#10;Description automatically generated">
            <a:extLst>
              <a:ext uri="{FF2B5EF4-FFF2-40B4-BE49-F238E27FC236}">
                <a16:creationId xmlns:a16="http://schemas.microsoft.com/office/drawing/2014/main" id="{0CB07881-F9C4-632A-326B-11E896ECF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5926"/>
            <a:ext cx="8229600" cy="33145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9DB54-6AE4-CCE1-288B-911BE01EF86D}"/>
              </a:ext>
            </a:extLst>
          </p:cNvPr>
          <p:cNvSpPr txBox="1"/>
          <p:nvPr/>
        </p:nvSpPr>
        <p:spPr>
          <a:xfrm>
            <a:off x="7239000" y="2286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action</a:t>
            </a:r>
          </a:p>
          <a:p>
            <a:pPr marL="342900" indent="-342900">
              <a:buAutoNum type="arabicPeriod"/>
            </a:pPr>
            <a:r>
              <a:rPr lang="en-US" dirty="0"/>
              <a:t>jumped</a:t>
            </a:r>
          </a:p>
          <a:p>
            <a:pPr marL="342900" indent="-342900">
              <a:buAutoNum type="arabicPeriod"/>
            </a:pPr>
            <a:r>
              <a:rPr lang="en-US" dirty="0"/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277382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25696-DEF2-C3D2-BF26-A8A9D533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9398"/>
            <a:ext cx="8229600" cy="1143000"/>
          </a:xfrm>
        </p:spPr>
        <p:txBody>
          <a:bodyPr/>
          <a:lstStyle/>
          <a:p>
            <a:r>
              <a:rPr lang="en-US" dirty="0"/>
              <a:t>Lexical quality assists in anchoring a word in memory </a:t>
            </a:r>
            <a:r>
              <a:rPr lang="en-US" sz="3200" dirty="0"/>
              <a:t>(</a:t>
            </a:r>
            <a:r>
              <a:rPr lang="en-US" sz="3200" dirty="0" err="1"/>
              <a:t>Perfetti</a:t>
            </a:r>
            <a:r>
              <a:rPr lang="en-US" sz="3200" dirty="0"/>
              <a:t> &amp; Hart, 2002).</a:t>
            </a:r>
            <a:endParaRPr lang="en-IL" sz="3200" dirty="0"/>
          </a:p>
        </p:txBody>
      </p:sp>
      <p:pic>
        <p:nvPicPr>
          <p:cNvPr id="7" name="Content Placeholder 6" descr="Anchor">
            <a:extLst>
              <a:ext uri="{FF2B5EF4-FFF2-40B4-BE49-F238E27FC236}">
                <a16:creationId xmlns:a16="http://schemas.microsoft.com/office/drawing/2014/main" id="{090057F5-93EC-B9E6-13C3-E9D30023C4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1" y="1600200"/>
            <a:ext cx="3286997" cy="4525963"/>
          </a:xfrm>
        </p:spPr>
      </p:pic>
      <p:pic>
        <p:nvPicPr>
          <p:cNvPr id="12" name="Content Placeholder 11" descr="Puzzles in brain">
            <a:extLst>
              <a:ext uri="{FF2B5EF4-FFF2-40B4-BE49-F238E27FC236}">
                <a16:creationId xmlns:a16="http://schemas.microsoft.com/office/drawing/2014/main" id="{0332BDBA-B75C-8F91-1BDE-2E333A8FB4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49" y="2558080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9312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41074" y="304800"/>
            <a:ext cx="7588526" cy="1990074"/>
          </a:xfrm>
        </p:spPr>
        <p:txBody>
          <a:bodyPr>
            <a:noAutofit/>
          </a:bodyPr>
          <a:lstStyle/>
          <a:p>
            <a:pPr rtl="0"/>
            <a:r>
              <a:rPr lang="en-US" sz="3200" b="1" dirty="0"/>
              <a:t>Finding ourselves in the field unequipped to help children learn to read and write English </a:t>
            </a:r>
            <a:r>
              <a:rPr lang="en-US" sz="1500" dirty="0"/>
              <a:t>(Fuchs, 2017; </a:t>
            </a:r>
            <a:r>
              <a:rPr lang="en-US" sz="1500" dirty="0" err="1"/>
              <a:t>Goldfus</a:t>
            </a:r>
            <a:r>
              <a:rPr lang="en-US" sz="1500" dirty="0"/>
              <a:t>, 2012; Kahn-Horwitz, 2015; 2016; Roffman, 2012)</a:t>
            </a:r>
            <a:endParaRPr lang="he-IL" sz="1500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41074" y="2294874"/>
            <a:ext cx="7588526" cy="3877326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cs typeface="Arial" pitchFamily="34" charset="0"/>
              </a:rPr>
              <a:t>English L1 teachers with knowledge about the English writing system were more successful in teaching children to read and spell </a:t>
            </a:r>
            <a:r>
              <a:rPr lang="en-US" sz="1800" dirty="0">
                <a:cs typeface="Arial" pitchFamily="34" charset="0"/>
              </a:rPr>
              <a:t>(</a:t>
            </a:r>
            <a:r>
              <a:rPr lang="en-US" sz="1800" dirty="0" err="1">
                <a:cs typeface="Arial" pitchFamily="34" charset="0"/>
              </a:rPr>
              <a:t>Piasta</a:t>
            </a:r>
            <a:r>
              <a:rPr lang="en-US" sz="1800" dirty="0">
                <a:cs typeface="Arial" pitchFamily="34" charset="0"/>
              </a:rPr>
              <a:t>, McDonald Connor, Fishman &amp; Morrison, 2009).</a:t>
            </a:r>
          </a:p>
          <a:p>
            <a:pPr algn="l" rtl="0"/>
            <a:r>
              <a:rPr lang="en-US" dirty="0">
                <a:cs typeface="Arial" pitchFamily="34" charset="0"/>
              </a:rPr>
              <a:t>The Peter Effect </a:t>
            </a:r>
            <a:r>
              <a:rPr lang="en-IL" dirty="0">
                <a:cs typeface="Arial" pitchFamily="34" charset="0"/>
              </a:rPr>
              <a:t>–</a:t>
            </a:r>
            <a:r>
              <a:rPr lang="en-US" dirty="0">
                <a:cs typeface="Arial" pitchFamily="34" charset="0"/>
              </a:rPr>
              <a:t> you cannot teach what you do not know </a:t>
            </a:r>
            <a:r>
              <a:rPr lang="en-US" sz="1800" dirty="0">
                <a:cs typeface="Arial" pitchFamily="34" charset="0"/>
              </a:rPr>
              <a:t>(Binks-Cantrell, Washburn, Joshi, &amp; </a:t>
            </a:r>
            <a:r>
              <a:rPr lang="en-US" sz="1800" dirty="0" err="1">
                <a:cs typeface="Arial" pitchFamily="34" charset="0"/>
              </a:rPr>
              <a:t>Hougan</a:t>
            </a:r>
            <a:r>
              <a:rPr lang="en-US" sz="1800" dirty="0">
                <a:cs typeface="Arial" pitchFamily="34" charset="0"/>
              </a:rPr>
              <a:t>, 2012; Saban &amp; Kahn-Horwitz, 2021; Vaisman &amp; Kahn-Horwitz, 2020)</a:t>
            </a:r>
            <a:r>
              <a:rPr lang="en-US" sz="2250" dirty="0">
                <a:cs typeface="Arial" pitchFamily="34" charset="0"/>
              </a:rPr>
              <a:t>. </a:t>
            </a:r>
            <a:endParaRPr lang="he-IL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3E89-9FF9-4175-8301-24EB4625267B}" type="datetime1">
              <a:rPr lang="en-US" smtClean="0"/>
              <a:pPr/>
              <a:t>7/12/2023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937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lvl="0"/>
            <a:br>
              <a:rPr lang="en-GB" sz="3600" dirty="0"/>
            </a:br>
            <a:r>
              <a:rPr lang="en-GB" sz="3600" dirty="0"/>
              <a:t>Lesson Plan Process</a:t>
            </a:r>
            <a:br>
              <a:rPr lang="en-GB" sz="3600" dirty="0"/>
            </a:br>
            <a:br>
              <a:rPr lang="en-GB" sz="3600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85018"/>
              </p:ext>
            </p:extLst>
          </p:nvPr>
        </p:nvGraphicFramePr>
        <p:xfrm>
          <a:off x="381000" y="1676400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111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211388"/>
            <a:ext cx="4475162" cy="1844675"/>
          </a:xfrm>
        </p:spPr>
        <p:txBody>
          <a:bodyPr/>
          <a:lstStyle/>
          <a:p>
            <a:pPr rtl="0" eaLnBrk="1" hangingPunct="1"/>
            <a:r>
              <a:rPr lang="en-US" altLang="en-US" sz="4000"/>
              <a:t>Brainstorm words with /ou/.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9888" y="4221163"/>
            <a:ext cx="3324225" cy="2376487"/>
          </a:xfrm>
        </p:spPr>
        <p:txBody>
          <a:bodyPr/>
          <a:lstStyle/>
          <a:p>
            <a:pPr algn="l" rtl="0" eaLnBrk="1" hangingPunct="1"/>
            <a:r>
              <a:rPr lang="en-US" altLang="en-US"/>
              <a:t>………………</a:t>
            </a:r>
          </a:p>
          <a:p>
            <a:pPr algn="l" rtl="0" eaLnBrk="1" hangingPunct="1"/>
            <a:r>
              <a:rPr lang="en-US" altLang="en-US"/>
              <a:t>………………</a:t>
            </a:r>
          </a:p>
          <a:p>
            <a:pPr algn="l" rtl="0" eaLnBrk="1" hangingPunct="1"/>
            <a:r>
              <a:rPr lang="en-US" altLang="en-US"/>
              <a:t>………………</a:t>
            </a:r>
          </a:p>
          <a:p>
            <a:pPr algn="l" rtl="0" eaLnBrk="1" hangingPunct="1"/>
            <a:r>
              <a:rPr lang="en-US" altLang="en-US"/>
              <a:t>………………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43213" y="476250"/>
            <a:ext cx="3887787" cy="15700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960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99621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mini-lesson with ‘</a:t>
            </a:r>
            <a:r>
              <a:rPr lang="en-GB" dirty="0" err="1"/>
              <a:t>ou</a:t>
            </a:r>
            <a:r>
              <a:rPr lang="en-GB" dirty="0"/>
              <a:t>’</a:t>
            </a:r>
            <a:br>
              <a:rPr lang="en-GB" dirty="0"/>
            </a:br>
            <a:r>
              <a:rPr lang="en-GB" dirty="0"/>
              <a:t>Examples of words/collocations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404816"/>
              </p:ext>
            </p:extLst>
          </p:nvPr>
        </p:nvGraphicFramePr>
        <p:xfrm>
          <a:off x="76200" y="1417638"/>
          <a:ext cx="9067799" cy="490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8550">
                  <a:extLst>
                    <a:ext uri="{9D8B030D-6E8A-4147-A177-3AD203B41FA5}">
                      <a16:colId xmlns:a16="http://schemas.microsoft.com/office/drawing/2014/main" val="1795916714"/>
                    </a:ext>
                  </a:extLst>
                </a:gridCol>
                <a:gridCol w="2483850">
                  <a:extLst>
                    <a:ext uri="{9D8B030D-6E8A-4147-A177-3AD203B41FA5}">
                      <a16:colId xmlns:a16="http://schemas.microsoft.com/office/drawing/2014/main" val="217425993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87275633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3498496547"/>
                    </a:ext>
                  </a:extLst>
                </a:gridCol>
              </a:tblGrid>
              <a:tr h="416242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highlight>
                            <a:srgbClr val="FFFF00"/>
                          </a:highlight>
                          <a:latin typeface="Comic Sans MS" panose="030F0702030302020204" pitchFamily="66" charset="0"/>
                        </a:rPr>
                        <a:t>Band 1</a:t>
                      </a:r>
                      <a:endParaRPr lang="en-US" sz="2800" b="1" dirty="0">
                        <a:highlight>
                          <a:srgbClr val="FFFF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highlight>
                            <a:srgbClr val="00FF00"/>
                          </a:highlight>
                          <a:latin typeface="Comic Sans MS" panose="030F0702030302020204" pitchFamily="66" charset="0"/>
                        </a:rPr>
                        <a:t>Band 2</a:t>
                      </a:r>
                      <a:endParaRPr lang="en-US" sz="2800" b="1" dirty="0">
                        <a:highlight>
                          <a:srgbClr val="00FF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omic Sans MS" panose="030F0702030302020204" pitchFamily="66" charset="0"/>
                        </a:rPr>
                        <a:t>Band 3: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highlight>
                            <a:srgbClr val="FF9900"/>
                          </a:highlight>
                          <a:latin typeface="Comic Sans MS" panose="030F0702030302020204" pitchFamily="66" charset="0"/>
                        </a:rPr>
                        <a:t>Band 3: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>
                          <a:latin typeface="Comic Sans MS" panose="030F0702030302020204" pitchFamily="66" charset="0"/>
                        </a:rPr>
                        <a:t>house</a:t>
                      </a:r>
                      <a:endParaRPr lang="en-US" sz="2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be unclear about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6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>
                          <a:latin typeface="Comic Sans MS" panose="030F0702030302020204" pitchFamily="66" charset="0"/>
                        </a:rPr>
                        <a:t>mouth</a:t>
                      </a:r>
                      <a:endParaRPr lang="en-US" sz="2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proud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bank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burn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11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>
                          <a:latin typeface="Comic Sans MS" panose="030F0702030302020204" pitchFamily="66" charset="0"/>
                        </a:rPr>
                        <a:t>about</a:t>
                      </a:r>
                      <a:endParaRPr lang="en-US" sz="2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discount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check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bring </a:t>
                      </a:r>
                      <a:r>
                        <a:rPr lang="en-US" sz="2600" b="0" dirty="0" err="1">
                          <a:latin typeface="Comic Sans MS" panose="030F0702030302020204" pitchFamily="66" charset="0"/>
                        </a:rPr>
                        <a:t>sth</a:t>
                      </a:r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56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found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go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count on </a:t>
                      </a:r>
                      <a:r>
                        <a:rPr lang="en-US" sz="2600" b="0" dirty="0" err="1">
                          <a:latin typeface="Comic Sans MS" panose="030F0702030302020204" pitchFamily="66" charset="0"/>
                        </a:rPr>
                        <a:t>sth</a:t>
                      </a:r>
                      <a:endParaRPr lang="en-US" sz="2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02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>
                          <a:latin typeface="Comic Sans MS" panose="030F0702030302020204" pitchFamily="66" charset="0"/>
                        </a:rPr>
                        <a:t>loud</a:t>
                      </a:r>
                      <a:endParaRPr lang="en-US" sz="2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run out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no doubt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37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move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speak 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out of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2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>
                          <a:latin typeface="Comic Sans MS" panose="030F0702030302020204" pitchFamily="66" charset="0"/>
                        </a:rPr>
                        <a:t>sound</a:t>
                      </a:r>
                      <a:endParaRPr lang="en-US" sz="2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pronounce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throw out </a:t>
                      </a:r>
                      <a:r>
                        <a:rPr lang="en-US" sz="2600" b="0" dirty="0" err="1">
                          <a:latin typeface="Comic Sans MS" panose="030F0702030302020204" pitchFamily="66" charset="0"/>
                        </a:rPr>
                        <a:t>sth</a:t>
                      </a:r>
                      <a:endParaRPr lang="en-US" sz="2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54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>
                          <a:latin typeface="Comic Sans MS" panose="030F0702030302020204" pitchFamily="66" charset="0"/>
                        </a:rPr>
                        <a:t>shout</a:t>
                      </a:r>
                      <a:endParaRPr lang="en-US" sz="2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thinking 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take sb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stay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04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>
                          <a:latin typeface="Comic Sans MS" panose="030F0702030302020204" pitchFamily="66" charset="0"/>
                        </a:rPr>
                        <a:t>out</a:t>
                      </a:r>
                      <a:endParaRPr lang="en-US" sz="26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doubt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just 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dirty="0">
                          <a:latin typeface="Comic Sans MS" panose="030F0702030302020204" pitchFamily="66" charset="0"/>
                        </a:rPr>
                        <a:t>outside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92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3564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34123</TotalTime>
  <Words>659</Words>
  <Application>Microsoft Office PowerPoint</Application>
  <PresentationFormat>On-screen Show (4:3)</PresentationFormat>
  <Paragraphs>129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ערכת נושא Office</vt:lpstr>
      <vt:lpstr>Workshop: Smart and Effective Instruction in English Vocabulary Bands, Reading and Spelling  Dr. Fern Levitt  David Yellin College Dr. Janina Kahn-Horwitz Oranim College</vt:lpstr>
      <vt:lpstr>Evidence that English reading acquisition is complex. Years of reading instruction required to achieve familiar word recognition (Seymour, Aro &amp; Erskine, 2004):</vt:lpstr>
      <vt:lpstr>Simple View of Reading (Gough &amp; Tunmer, 1986)</vt:lpstr>
      <vt:lpstr>What’s in a word?  Bowers &amp; Bowers, 2017; Perfetti &amp; Hart, 2002</vt:lpstr>
      <vt:lpstr>Lexical quality assists in anchoring a word in memory (Perfetti &amp; Hart, 2002).</vt:lpstr>
      <vt:lpstr>Finding ourselves in the field unequipped to help children learn to read and write English (Fuchs, 2017; Goldfus, 2012; Kahn-Horwitz, 2015; 2016; Roffman, 2012)</vt:lpstr>
      <vt:lpstr> Lesson Plan Process  </vt:lpstr>
      <vt:lpstr>Brainstorm words with /ou/.</vt:lpstr>
      <vt:lpstr>Creating a mini-lesson with ‘ou’ Examples of words/collocations</vt:lpstr>
      <vt:lpstr>PowerPoint Presentation</vt:lpstr>
      <vt:lpstr>Read these words aloud. Label the pictures.</vt:lpstr>
      <vt:lpstr> Choose 5 words you would like to learn with &lt;ou&gt;</vt:lpstr>
      <vt:lpstr>Read these sentences.</vt:lpstr>
      <vt:lpstr>Summary</vt:lpstr>
      <vt:lpstr>Orthographic mini-lessons combining graphemes and frequent vocabulary</vt:lpstr>
      <vt:lpstr>Link to Band Words         Link to      spreadsheet                 Handouts </vt:lpstr>
      <vt:lpstr>Link to this PowerPoint How to Create Mini-Lessons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orthography</dc:title>
  <dc:creator>Ruby</dc:creator>
  <cp:lastModifiedBy>Fern Levitt</cp:lastModifiedBy>
  <cp:revision>246</cp:revision>
  <dcterms:created xsi:type="dcterms:W3CDTF">2019-02-16T19:45:30Z</dcterms:created>
  <dcterms:modified xsi:type="dcterms:W3CDTF">2023-07-12T05:11:23Z</dcterms:modified>
</cp:coreProperties>
</file>